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307" r:id="rId7"/>
    <p:sldId id="308" r:id="rId8"/>
    <p:sldId id="345" r:id="rId9"/>
    <p:sldId id="314" r:id="rId10"/>
    <p:sldId id="313" r:id="rId11"/>
    <p:sldId id="305" r:id="rId12"/>
    <p:sldId id="304" r:id="rId13"/>
    <p:sldId id="311" r:id="rId14"/>
    <p:sldId id="306" r:id="rId15"/>
    <p:sldId id="312" r:id="rId16"/>
    <p:sldId id="309" r:id="rId17"/>
    <p:sldId id="315" r:id="rId18"/>
    <p:sldId id="324" r:id="rId19"/>
    <p:sldId id="316" r:id="rId20"/>
    <p:sldId id="317" r:id="rId21"/>
    <p:sldId id="319" r:id="rId22"/>
    <p:sldId id="318" r:id="rId23"/>
    <p:sldId id="320" r:id="rId24"/>
    <p:sldId id="325" r:id="rId25"/>
    <p:sldId id="326" r:id="rId26"/>
    <p:sldId id="327" r:id="rId27"/>
    <p:sldId id="329" r:id="rId28"/>
    <p:sldId id="331" r:id="rId29"/>
    <p:sldId id="321" r:id="rId30"/>
    <p:sldId id="322" r:id="rId31"/>
    <p:sldId id="323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266" r:id="rId41"/>
    <p:sldId id="340" r:id="rId42"/>
    <p:sldId id="341" r:id="rId43"/>
    <p:sldId id="342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43" r:id="rId77"/>
    <p:sldId id="302" r:id="rId78"/>
    <p:sldId id="303" r:id="rId79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F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22" autoAdjust="0"/>
  </p:normalViewPr>
  <p:slideViewPr>
    <p:cSldViewPr snapToGrid="0">
      <p:cViewPr varScale="1">
        <p:scale>
          <a:sx n="56" d="100"/>
          <a:sy n="56" d="100"/>
        </p:scale>
        <p:origin x="4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520" cy="1061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7206120" y="3209400"/>
            <a:ext cx="9969480" cy="795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520" cy="1061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189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463560" y="736416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18960" y="7364160"/>
            <a:ext cx="21944520" cy="37940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-43920" y="-34200"/>
            <a:ext cx="25094520" cy="139514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TERA.170717.Logo.png"/>
          <p:cNvPicPr/>
          <p:nvPr/>
        </p:nvPicPr>
        <p:blipFill>
          <a:blip r:embed="rId15"/>
          <a:stretch/>
        </p:blipFill>
        <p:spPr>
          <a:xfrm>
            <a:off x="8443800" y="4716360"/>
            <a:ext cx="8119440" cy="4282560"/>
          </a:xfrm>
          <a:prstGeom prst="rect">
            <a:avLst/>
          </a:prstGeom>
          <a:ln w="126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-43920" y="-34200"/>
            <a:ext cx="25094520" cy="1395144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TERA.170717.LogoIcone.png"/>
          <p:cNvPicPr/>
          <p:nvPr/>
        </p:nvPicPr>
        <p:blipFill>
          <a:blip r:embed="rId14"/>
          <a:stretch/>
        </p:blipFill>
        <p:spPr>
          <a:xfrm>
            <a:off x="660600" y="635760"/>
            <a:ext cx="711720" cy="711720"/>
          </a:xfrm>
          <a:prstGeom prst="rect">
            <a:avLst/>
          </a:prstGeom>
          <a:ln w="1260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520" cy="7954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or.tensorflow.org/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165204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4 dimensões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67" y="3282950"/>
            <a:ext cx="9668933" cy="9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165204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7 dimensões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42" y="3303720"/>
            <a:ext cx="9590092" cy="95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2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165204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Problemas de NLP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994400" y="295128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Vetor de atributos </a:t>
            </a:r>
            <a:r>
              <a:rPr lang="pt-BR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 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texto:</a:t>
            </a:r>
            <a:endParaRPr lang="pt-BR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m 9"/>
          <p:cNvPicPr/>
          <p:nvPr/>
        </p:nvPicPr>
        <p:blipFill>
          <a:blip r:embed="rId2"/>
          <a:stretch/>
        </p:blipFill>
        <p:spPr>
          <a:xfrm>
            <a:off x="5069160" y="4780440"/>
            <a:ext cx="14245200" cy="7819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1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165204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NLP (&gt;1k dimensões)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9546666" y="33037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28700" b="0" strike="noStrike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?</a:t>
            </a:r>
            <a:endParaRPr lang="pt-BR" sz="28700" b="0" strike="noStrike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23188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165204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Visualização NLP (&gt;10k dimensões): </a:t>
            </a:r>
            <a:r>
              <a:rPr lang="pt-BR" sz="4800" spc="-1" dirty="0" smtClean="0">
                <a:solidFill>
                  <a:schemeClr val="accent3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Desejo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166" y="3580560"/>
            <a:ext cx="15277571" cy="91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3881653" y="4400707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15062893" y="6251782"/>
            <a:ext cx="4078160" cy="30145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Dados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487652" y="4142846"/>
            <a:ext cx="4078160" cy="14404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1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487652" y="6481634"/>
            <a:ext cx="4078160" cy="144043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2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504553" y="8820422"/>
            <a:ext cx="4078160" cy="14404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3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12790053" y="7201849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de seta reta 25"/>
          <p:cNvCxnSpPr>
            <a:stCxn id="14" idx="6"/>
            <a:endCxn id="2" idx="1"/>
          </p:cNvCxnSpPr>
          <p:nvPr/>
        </p:nvCxnSpPr>
        <p:spPr>
          <a:xfrm flipV="1">
            <a:off x="13924586" y="7759062"/>
            <a:ext cx="1138307" cy="100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" idx="3"/>
          </p:cNvCxnSpPr>
          <p:nvPr/>
        </p:nvCxnSpPr>
        <p:spPr>
          <a:xfrm>
            <a:off x="19141053" y="7759062"/>
            <a:ext cx="26450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20152039" y="6847906"/>
            <a:ext cx="326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Gilroy"/>
              </a:rPr>
              <a:t>Observação</a:t>
            </a:r>
            <a:endParaRPr lang="en-US" sz="4000" dirty="0">
              <a:latin typeface="Gilroy"/>
            </a:endParaRPr>
          </a:p>
        </p:txBody>
      </p:sp>
      <p:sp>
        <p:nvSpPr>
          <p:cNvPr id="1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1994400" y="23875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2504553" y="11121536"/>
            <a:ext cx="4078160" cy="144043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4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9473328" y="5470284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solidFill>
                  <a:schemeClr val="tx1"/>
                </a:solidFill>
              </a:rPr>
              <a:t>1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9473329" y="10079200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2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>
            <a:stCxn id="15" idx="3"/>
            <a:endCxn id="24" idx="1"/>
          </p:cNvCxnSpPr>
          <p:nvPr/>
        </p:nvCxnSpPr>
        <p:spPr>
          <a:xfrm>
            <a:off x="6565812" y="4863061"/>
            <a:ext cx="3073665" cy="7733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6" idx="3"/>
            <a:endCxn id="24" idx="3"/>
          </p:cNvCxnSpPr>
          <p:nvPr/>
        </p:nvCxnSpPr>
        <p:spPr>
          <a:xfrm flipV="1">
            <a:off x="6565812" y="6438668"/>
            <a:ext cx="3073665" cy="763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17" idx="3"/>
            <a:endCxn id="25" idx="1"/>
          </p:cNvCxnSpPr>
          <p:nvPr/>
        </p:nvCxnSpPr>
        <p:spPr>
          <a:xfrm>
            <a:off x="6582713" y="9540637"/>
            <a:ext cx="3056765" cy="704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3" idx="3"/>
            <a:endCxn id="25" idx="3"/>
          </p:cNvCxnSpPr>
          <p:nvPr/>
        </p:nvCxnSpPr>
        <p:spPr>
          <a:xfrm flipV="1">
            <a:off x="6582713" y="11047584"/>
            <a:ext cx="3056765" cy="794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4" idx="6"/>
            <a:endCxn id="14" idx="1"/>
          </p:cNvCxnSpPr>
          <p:nvPr/>
        </p:nvCxnSpPr>
        <p:spPr>
          <a:xfrm>
            <a:off x="10607861" y="6037551"/>
            <a:ext cx="2348341" cy="1330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25" idx="6"/>
            <a:endCxn id="14" idx="3"/>
          </p:cNvCxnSpPr>
          <p:nvPr/>
        </p:nvCxnSpPr>
        <p:spPr>
          <a:xfrm flipV="1">
            <a:off x="10607862" y="8170233"/>
            <a:ext cx="2348340" cy="24762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stomShape 4"/>
          <p:cNvSpPr/>
          <p:nvPr/>
        </p:nvSpPr>
        <p:spPr>
          <a:xfrm>
            <a:off x="9788337" y="2992746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Sumário – Menor dimensão</a:t>
            </a: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Sem reduzir informação!</a:t>
            </a:r>
            <a:endParaRPr lang="pt-BR" sz="1800" b="0" strike="noStrike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80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67806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Dois objetivos principais: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Facilitar visualização e intuição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Amenizar o problema de similaridade entre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observações</a:t>
            </a:r>
          </a:p>
          <a:p>
            <a:pPr marL="1321200" lvl="5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2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			Maldição da dimensionalidade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/>
        </p:blipFill>
        <p:spPr>
          <a:xfrm>
            <a:off x="7288680" y="7099950"/>
            <a:ext cx="5920200" cy="44209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5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Redução de Dimensionalidade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Técnicas principais: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T-SNE (Visualização apenas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(NMF e LDA)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33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rincipal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omponent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nalysis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 atributos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 maior variação →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“mais 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importantes” </a:t>
            </a:r>
            <a:endParaRPr lang="pt-BR" sz="4800" spc="-2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Elimina 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 menor variação → “menos explicativos”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7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09920" y="2742840"/>
            <a:ext cx="19107000" cy="4491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28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AULA 28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0" y="11314080"/>
            <a:ext cx="25094520" cy="3212280"/>
          </a:xfrm>
          <a:prstGeom prst="rect">
            <a:avLst/>
          </a:prstGeom>
          <a:solidFill>
            <a:srgbClr val="E8E8E8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1609920" y="7053120"/>
            <a:ext cx="15885720" cy="30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Unsupervised Learning: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Componentes principais: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9" name="Imagem 478"/>
          <p:cNvPicPr/>
          <p:nvPr/>
        </p:nvPicPr>
        <p:blipFill>
          <a:blip r:embed="rId2"/>
          <a:srcRect l="1321" t="6113" r="3851" b="2189"/>
          <a:stretch/>
        </p:blipFill>
        <p:spPr>
          <a:xfrm>
            <a:off x="3192120" y="3672000"/>
            <a:ext cx="17999640" cy="971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PCA: Componentes principais: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Primeiro componente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Direção (combinação linear) de maior variação nos dados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4800" spc="-2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Segundo componente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12000" lvl="6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Direção da segunda maior variação e ortogonal ao primeiro (descorrelacionado)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4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...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07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Passos do algoritmo PCA: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média amostral dos dados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os eixos para descorrelacionar os atributos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Ordena os componentes principais em nível de variância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Remove os componentes menos variantes (Opcional)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84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1080000" lvl="4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pt-BR" sz="4800" spc="-2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 Remove média amostral dos dados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97440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7" name="Conector de seta reta 6"/>
          <p:cNvCxnSpPr/>
          <p:nvPr/>
        </p:nvCxnSpPr>
        <p:spPr>
          <a:xfrm flipV="1">
            <a:off x="2273850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273850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326410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5315842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6249875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3281189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3912443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6898992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5537183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4935116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7496501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7820243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5787058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8201243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/>
          <p:cNvSpPr/>
          <p:nvPr/>
        </p:nvSpPr>
        <p:spPr>
          <a:xfrm>
            <a:off x="6981310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6773963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stomShape 4"/>
          <p:cNvSpPr/>
          <p:nvPr/>
        </p:nvSpPr>
        <p:spPr>
          <a:xfrm>
            <a:off x="809843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4" name="CustomShape 4"/>
          <p:cNvSpPr/>
          <p:nvPr/>
        </p:nvSpPr>
        <p:spPr>
          <a:xfrm>
            <a:off x="8582243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sp>
        <p:nvSpPr>
          <p:cNvPr id="44" name="CustomShape 2"/>
          <p:cNvSpPr/>
          <p:nvPr/>
        </p:nvSpPr>
        <p:spPr>
          <a:xfrm>
            <a:off x="14267283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14267283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46" name="Conector de seta reta 45"/>
          <p:cNvCxnSpPr/>
          <p:nvPr/>
        </p:nvCxnSpPr>
        <p:spPr>
          <a:xfrm flipV="1">
            <a:off x="14343693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14343693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>
          <a:xfrm>
            <a:off x="16396253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/>
          <p:cNvSpPr/>
          <p:nvPr/>
        </p:nvSpPr>
        <p:spPr>
          <a:xfrm>
            <a:off x="17385685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18319718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15351032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15982286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18968835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/>
          <p:cNvSpPr/>
          <p:nvPr/>
        </p:nvSpPr>
        <p:spPr>
          <a:xfrm>
            <a:off x="17607026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/>
          <p:cNvSpPr/>
          <p:nvPr/>
        </p:nvSpPr>
        <p:spPr>
          <a:xfrm>
            <a:off x="17004959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/>
          <p:cNvSpPr/>
          <p:nvPr/>
        </p:nvSpPr>
        <p:spPr>
          <a:xfrm>
            <a:off x="19566344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/>
          <p:cNvSpPr/>
          <p:nvPr/>
        </p:nvSpPr>
        <p:spPr>
          <a:xfrm>
            <a:off x="19890086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/>
          <p:cNvSpPr/>
          <p:nvPr/>
        </p:nvSpPr>
        <p:spPr>
          <a:xfrm>
            <a:off x="17856901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/>
          <p:cNvSpPr/>
          <p:nvPr/>
        </p:nvSpPr>
        <p:spPr>
          <a:xfrm>
            <a:off x="20271086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/>
          <p:cNvSpPr/>
          <p:nvPr/>
        </p:nvSpPr>
        <p:spPr>
          <a:xfrm>
            <a:off x="19051153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/>
          <p:cNvSpPr/>
          <p:nvPr/>
        </p:nvSpPr>
        <p:spPr>
          <a:xfrm>
            <a:off x="18843806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stomShape 4"/>
          <p:cNvSpPr/>
          <p:nvPr/>
        </p:nvSpPr>
        <p:spPr>
          <a:xfrm>
            <a:off x="12879686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0652086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cxnSp>
        <p:nvCxnSpPr>
          <p:cNvPr id="64" name="Conector de seta reta 63"/>
          <p:cNvCxnSpPr/>
          <p:nvPr/>
        </p:nvCxnSpPr>
        <p:spPr>
          <a:xfrm flipV="1">
            <a:off x="18034610" y="4419808"/>
            <a:ext cx="15106" cy="296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/>
          <p:nvPr/>
        </p:nvCxnSpPr>
        <p:spPr>
          <a:xfrm>
            <a:off x="18034610" y="7385495"/>
            <a:ext cx="3625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CustomShape 4"/>
          <p:cNvSpPr/>
          <p:nvPr/>
        </p:nvSpPr>
        <p:spPr>
          <a:xfrm>
            <a:off x="20543030" y="7154556"/>
            <a:ext cx="1847754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8" name="Seta para a direita 67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strela de 5 pontas 68"/>
          <p:cNvSpPr/>
          <p:nvPr/>
        </p:nvSpPr>
        <p:spPr>
          <a:xfrm>
            <a:off x="5771338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strela de 5 pontas 69"/>
          <p:cNvSpPr/>
          <p:nvPr/>
        </p:nvSpPr>
        <p:spPr>
          <a:xfrm>
            <a:off x="17715760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/>
          <p:cNvSpPr/>
          <p:nvPr/>
        </p:nvSpPr>
        <p:spPr>
          <a:xfrm>
            <a:off x="16220437" y="4193052"/>
            <a:ext cx="15697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r>
              <a:rPr lang="pt-BR" sz="24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43357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2) </a:t>
            </a:r>
            <a:r>
              <a:rPr lang="pt-BR" sz="48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Rotaciona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os eixos para descorrelacionar os atributos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809843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267283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14267283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46" name="Conector de seta reta 45"/>
          <p:cNvCxnSpPr/>
          <p:nvPr/>
        </p:nvCxnSpPr>
        <p:spPr>
          <a:xfrm flipV="1">
            <a:off x="14343693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14343693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>
          <a:xfrm>
            <a:off x="16396253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/>
          <p:cNvSpPr/>
          <p:nvPr/>
        </p:nvSpPr>
        <p:spPr>
          <a:xfrm>
            <a:off x="17385685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18319718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15351032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15982286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18968835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/>
          <p:cNvSpPr/>
          <p:nvPr/>
        </p:nvSpPr>
        <p:spPr>
          <a:xfrm>
            <a:off x="17607026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/>
          <p:cNvSpPr/>
          <p:nvPr/>
        </p:nvSpPr>
        <p:spPr>
          <a:xfrm>
            <a:off x="17004959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/>
          <p:cNvSpPr/>
          <p:nvPr/>
        </p:nvSpPr>
        <p:spPr>
          <a:xfrm>
            <a:off x="19566344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/>
          <p:cNvSpPr/>
          <p:nvPr/>
        </p:nvSpPr>
        <p:spPr>
          <a:xfrm>
            <a:off x="19890086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/>
          <p:cNvSpPr/>
          <p:nvPr/>
        </p:nvSpPr>
        <p:spPr>
          <a:xfrm>
            <a:off x="17856901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/>
          <p:cNvSpPr/>
          <p:nvPr/>
        </p:nvSpPr>
        <p:spPr>
          <a:xfrm>
            <a:off x="20271086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/>
          <p:cNvSpPr/>
          <p:nvPr/>
        </p:nvSpPr>
        <p:spPr>
          <a:xfrm>
            <a:off x="19051153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/>
          <p:cNvSpPr/>
          <p:nvPr/>
        </p:nvSpPr>
        <p:spPr>
          <a:xfrm>
            <a:off x="18843806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stomShape 4"/>
          <p:cNvSpPr/>
          <p:nvPr/>
        </p:nvSpPr>
        <p:spPr>
          <a:xfrm>
            <a:off x="12879686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0652086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grpSp>
        <p:nvGrpSpPr>
          <p:cNvPr id="4" name="Grupo 3"/>
          <p:cNvGrpSpPr/>
          <p:nvPr/>
        </p:nvGrpSpPr>
        <p:grpSpPr>
          <a:xfrm rot="19459577">
            <a:off x="16821229" y="3655469"/>
            <a:ext cx="3625240" cy="2965687"/>
            <a:chOff x="18034610" y="4419808"/>
            <a:chExt cx="3625240" cy="2965687"/>
          </a:xfrm>
        </p:grpSpPr>
        <p:cxnSp>
          <p:nvCxnSpPr>
            <p:cNvPr id="64" name="Conector de seta reta 63"/>
            <p:cNvCxnSpPr/>
            <p:nvPr/>
          </p:nvCxnSpPr>
          <p:spPr>
            <a:xfrm flipV="1">
              <a:off x="18034610" y="4419808"/>
              <a:ext cx="15106" cy="29656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>
              <a:off x="18034610" y="7385495"/>
              <a:ext cx="36252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ustomShape 4"/>
          <p:cNvSpPr/>
          <p:nvPr/>
        </p:nvSpPr>
        <p:spPr>
          <a:xfrm>
            <a:off x="20023314" y="5157829"/>
            <a:ext cx="1847754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8" name="Seta para a direita 67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strela de 5 pontas 69"/>
          <p:cNvSpPr/>
          <p:nvPr/>
        </p:nvSpPr>
        <p:spPr>
          <a:xfrm>
            <a:off x="17715760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/>
          <p:cNvSpPr/>
          <p:nvPr/>
        </p:nvSpPr>
        <p:spPr>
          <a:xfrm>
            <a:off x="14666100" y="4636146"/>
            <a:ext cx="1569789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r>
              <a:rPr lang="pt-BR" sz="24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187207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2187207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6" name="Conector de seta reta 95"/>
          <p:cNvCxnSpPr/>
          <p:nvPr/>
        </p:nvCxnSpPr>
        <p:spPr>
          <a:xfrm flipV="1">
            <a:off x="2263617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/>
          <p:nvPr/>
        </p:nvCxnSpPr>
        <p:spPr>
          <a:xfrm>
            <a:off x="2263617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Elipse 97"/>
          <p:cNvSpPr/>
          <p:nvPr/>
        </p:nvSpPr>
        <p:spPr>
          <a:xfrm>
            <a:off x="4316177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ipse 98"/>
          <p:cNvSpPr/>
          <p:nvPr/>
        </p:nvSpPr>
        <p:spPr>
          <a:xfrm>
            <a:off x="5305609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ipse 99"/>
          <p:cNvSpPr/>
          <p:nvPr/>
        </p:nvSpPr>
        <p:spPr>
          <a:xfrm>
            <a:off x="6239642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ipse 100"/>
          <p:cNvSpPr/>
          <p:nvPr/>
        </p:nvSpPr>
        <p:spPr>
          <a:xfrm>
            <a:off x="3270956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ipse 101"/>
          <p:cNvSpPr/>
          <p:nvPr/>
        </p:nvSpPr>
        <p:spPr>
          <a:xfrm>
            <a:off x="3902210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ipse 102"/>
          <p:cNvSpPr/>
          <p:nvPr/>
        </p:nvSpPr>
        <p:spPr>
          <a:xfrm>
            <a:off x="6888759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ipse 103"/>
          <p:cNvSpPr/>
          <p:nvPr/>
        </p:nvSpPr>
        <p:spPr>
          <a:xfrm>
            <a:off x="5526950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ipse 104"/>
          <p:cNvSpPr/>
          <p:nvPr/>
        </p:nvSpPr>
        <p:spPr>
          <a:xfrm>
            <a:off x="4924883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ipse 105"/>
          <p:cNvSpPr/>
          <p:nvPr/>
        </p:nvSpPr>
        <p:spPr>
          <a:xfrm>
            <a:off x="7486268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Elipse 106"/>
          <p:cNvSpPr/>
          <p:nvPr/>
        </p:nvSpPr>
        <p:spPr>
          <a:xfrm>
            <a:off x="7810010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lipse 107"/>
          <p:cNvSpPr/>
          <p:nvPr/>
        </p:nvSpPr>
        <p:spPr>
          <a:xfrm>
            <a:off x="5776825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Elipse 108"/>
          <p:cNvSpPr/>
          <p:nvPr/>
        </p:nvSpPr>
        <p:spPr>
          <a:xfrm>
            <a:off x="8191010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Elipse 109"/>
          <p:cNvSpPr/>
          <p:nvPr/>
        </p:nvSpPr>
        <p:spPr>
          <a:xfrm>
            <a:off x="6971077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Elipse 110"/>
          <p:cNvSpPr/>
          <p:nvPr/>
        </p:nvSpPr>
        <p:spPr>
          <a:xfrm>
            <a:off x="6763730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stomShape 4"/>
          <p:cNvSpPr/>
          <p:nvPr/>
        </p:nvSpPr>
        <p:spPr>
          <a:xfrm>
            <a:off x="8572010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cxnSp>
        <p:nvCxnSpPr>
          <p:cNvPr id="114" name="Conector de seta reta 113"/>
          <p:cNvCxnSpPr/>
          <p:nvPr/>
        </p:nvCxnSpPr>
        <p:spPr>
          <a:xfrm flipV="1">
            <a:off x="5954534" y="4419808"/>
            <a:ext cx="15106" cy="2965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5954534" y="7385495"/>
            <a:ext cx="3625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CustomShape 4"/>
          <p:cNvSpPr/>
          <p:nvPr/>
        </p:nvSpPr>
        <p:spPr>
          <a:xfrm>
            <a:off x="8462954" y="7154556"/>
            <a:ext cx="1847754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17" name="Estrela de 5 pontas 116"/>
          <p:cNvSpPr/>
          <p:nvPr/>
        </p:nvSpPr>
        <p:spPr>
          <a:xfrm>
            <a:off x="5635684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tângulo 117"/>
          <p:cNvSpPr/>
          <p:nvPr/>
        </p:nvSpPr>
        <p:spPr>
          <a:xfrm>
            <a:off x="4140361" y="4193052"/>
            <a:ext cx="15697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r>
              <a:rPr lang="pt-BR" sz="24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75980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 Ordena os componentes principais em nível de variância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809843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267283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14267283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46" name="Conector de seta reta 45"/>
          <p:cNvCxnSpPr/>
          <p:nvPr/>
        </p:nvCxnSpPr>
        <p:spPr>
          <a:xfrm flipV="1">
            <a:off x="14343693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>
            <a:off x="14343693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>
          <a:xfrm>
            <a:off x="16396253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/>
          <p:cNvSpPr/>
          <p:nvPr/>
        </p:nvSpPr>
        <p:spPr>
          <a:xfrm>
            <a:off x="17385685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18319718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15351032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15982286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18968835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/>
          <p:cNvSpPr/>
          <p:nvPr/>
        </p:nvSpPr>
        <p:spPr>
          <a:xfrm>
            <a:off x="17607026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/>
          <p:cNvSpPr/>
          <p:nvPr/>
        </p:nvSpPr>
        <p:spPr>
          <a:xfrm>
            <a:off x="17004959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/>
          <p:cNvSpPr/>
          <p:nvPr/>
        </p:nvSpPr>
        <p:spPr>
          <a:xfrm>
            <a:off x="19566344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/>
          <p:cNvSpPr/>
          <p:nvPr/>
        </p:nvSpPr>
        <p:spPr>
          <a:xfrm>
            <a:off x="19890086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/>
          <p:cNvSpPr/>
          <p:nvPr/>
        </p:nvSpPr>
        <p:spPr>
          <a:xfrm>
            <a:off x="17856901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/>
          <p:cNvSpPr/>
          <p:nvPr/>
        </p:nvSpPr>
        <p:spPr>
          <a:xfrm>
            <a:off x="20271086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/>
          <p:cNvSpPr/>
          <p:nvPr/>
        </p:nvSpPr>
        <p:spPr>
          <a:xfrm>
            <a:off x="19051153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/>
          <p:cNvSpPr/>
          <p:nvPr/>
        </p:nvSpPr>
        <p:spPr>
          <a:xfrm>
            <a:off x="18843806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stomShape 4"/>
          <p:cNvSpPr/>
          <p:nvPr/>
        </p:nvSpPr>
        <p:spPr>
          <a:xfrm>
            <a:off x="12879686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0652086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grpSp>
        <p:nvGrpSpPr>
          <p:cNvPr id="4" name="Grupo 3"/>
          <p:cNvGrpSpPr/>
          <p:nvPr/>
        </p:nvGrpSpPr>
        <p:grpSpPr>
          <a:xfrm rot="19459577">
            <a:off x="16821229" y="3655469"/>
            <a:ext cx="3625240" cy="2965687"/>
            <a:chOff x="18034610" y="4419808"/>
            <a:chExt cx="3625240" cy="2965687"/>
          </a:xfrm>
        </p:grpSpPr>
        <p:cxnSp>
          <p:nvCxnSpPr>
            <p:cNvPr id="64" name="Conector de seta reta 63"/>
            <p:cNvCxnSpPr/>
            <p:nvPr/>
          </p:nvCxnSpPr>
          <p:spPr>
            <a:xfrm flipV="1">
              <a:off x="18034610" y="4419808"/>
              <a:ext cx="15106" cy="29656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>
              <a:off x="18034610" y="7385495"/>
              <a:ext cx="36252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ustomShape 4"/>
          <p:cNvSpPr/>
          <p:nvPr/>
        </p:nvSpPr>
        <p:spPr>
          <a:xfrm>
            <a:off x="20080586" y="5157829"/>
            <a:ext cx="4673792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1</a:t>
            </a:r>
            <a:endParaRPr lang="pt-BR" sz="24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8" name="Seta para a direita 67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strela de 5 pontas 69"/>
          <p:cNvSpPr/>
          <p:nvPr/>
        </p:nvSpPr>
        <p:spPr>
          <a:xfrm>
            <a:off x="17715760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/>
          <p:cNvSpPr/>
          <p:nvPr/>
        </p:nvSpPr>
        <p:spPr>
          <a:xfrm>
            <a:off x="14666100" y="4636146"/>
            <a:ext cx="16258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2</a:t>
            </a:r>
            <a:endParaRPr lang="pt-BR" sz="24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149046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149046" y="557728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3" name="Conector de seta reta 92"/>
          <p:cNvCxnSpPr/>
          <p:nvPr/>
        </p:nvCxnSpPr>
        <p:spPr>
          <a:xfrm flipV="1">
            <a:off x="2225456" y="5033140"/>
            <a:ext cx="25470" cy="500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/>
          <p:nvPr/>
        </p:nvCxnSpPr>
        <p:spPr>
          <a:xfrm>
            <a:off x="2225456" y="10033500"/>
            <a:ext cx="75273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Elipse 118"/>
          <p:cNvSpPr/>
          <p:nvPr/>
        </p:nvSpPr>
        <p:spPr>
          <a:xfrm>
            <a:off x="4278016" y="7219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ipse 119"/>
          <p:cNvSpPr/>
          <p:nvPr/>
        </p:nvSpPr>
        <p:spPr>
          <a:xfrm>
            <a:off x="5267448" y="683824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ipse 120"/>
          <p:cNvSpPr/>
          <p:nvPr/>
        </p:nvSpPr>
        <p:spPr>
          <a:xfrm>
            <a:off x="6201481" y="6828101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ipse 121"/>
          <p:cNvSpPr/>
          <p:nvPr/>
        </p:nvSpPr>
        <p:spPr>
          <a:xfrm>
            <a:off x="3232795" y="8134188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lipse 122"/>
          <p:cNvSpPr/>
          <p:nvPr/>
        </p:nvSpPr>
        <p:spPr>
          <a:xfrm>
            <a:off x="3864049" y="874646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ipse 123"/>
          <p:cNvSpPr/>
          <p:nvPr/>
        </p:nvSpPr>
        <p:spPr>
          <a:xfrm>
            <a:off x="6850598" y="7526822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ipse 124"/>
          <p:cNvSpPr/>
          <p:nvPr/>
        </p:nvSpPr>
        <p:spPr>
          <a:xfrm>
            <a:off x="5488789" y="599224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ipse 125"/>
          <p:cNvSpPr/>
          <p:nvPr/>
        </p:nvSpPr>
        <p:spPr>
          <a:xfrm>
            <a:off x="4886722" y="806227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ipse 126"/>
          <p:cNvSpPr/>
          <p:nvPr/>
        </p:nvSpPr>
        <p:spPr>
          <a:xfrm>
            <a:off x="7448107" y="69435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ipse 127"/>
          <p:cNvSpPr/>
          <p:nvPr/>
        </p:nvSpPr>
        <p:spPr>
          <a:xfrm>
            <a:off x="7771849" y="530006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ipse 128"/>
          <p:cNvSpPr/>
          <p:nvPr/>
        </p:nvSpPr>
        <p:spPr>
          <a:xfrm>
            <a:off x="5738664" y="77854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Elipse 129"/>
          <p:cNvSpPr/>
          <p:nvPr/>
        </p:nvSpPr>
        <p:spPr>
          <a:xfrm>
            <a:off x="8152849" y="607246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Elipse 130"/>
          <p:cNvSpPr/>
          <p:nvPr/>
        </p:nvSpPr>
        <p:spPr>
          <a:xfrm>
            <a:off x="6932916" y="646123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lipse 131"/>
          <p:cNvSpPr/>
          <p:nvPr/>
        </p:nvSpPr>
        <p:spPr>
          <a:xfrm>
            <a:off x="6725569" y="574068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stomShape 4"/>
          <p:cNvSpPr/>
          <p:nvPr/>
        </p:nvSpPr>
        <p:spPr>
          <a:xfrm>
            <a:off x="8533849" y="9745695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</a:p>
        </p:txBody>
      </p:sp>
      <p:grpSp>
        <p:nvGrpSpPr>
          <p:cNvPr id="134" name="Grupo 133"/>
          <p:cNvGrpSpPr/>
          <p:nvPr/>
        </p:nvGrpSpPr>
        <p:grpSpPr>
          <a:xfrm rot="19459577">
            <a:off x="4702992" y="3655469"/>
            <a:ext cx="3625240" cy="2965687"/>
            <a:chOff x="18034610" y="4419808"/>
            <a:chExt cx="3625240" cy="2965687"/>
          </a:xfrm>
        </p:grpSpPr>
        <p:cxnSp>
          <p:nvCxnSpPr>
            <p:cNvPr id="135" name="Conector de seta reta 134"/>
            <p:cNvCxnSpPr/>
            <p:nvPr/>
          </p:nvCxnSpPr>
          <p:spPr>
            <a:xfrm flipV="1">
              <a:off x="18034610" y="4419808"/>
              <a:ext cx="15106" cy="29656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ector de seta reta 135"/>
            <p:cNvCxnSpPr/>
            <p:nvPr/>
          </p:nvCxnSpPr>
          <p:spPr>
            <a:xfrm>
              <a:off x="18034610" y="7385495"/>
              <a:ext cx="36252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7" name="CustomShape 4"/>
          <p:cNvSpPr/>
          <p:nvPr/>
        </p:nvSpPr>
        <p:spPr>
          <a:xfrm>
            <a:off x="7905077" y="5157829"/>
            <a:ext cx="1847754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38" name="Estrela de 5 pontas 137"/>
          <p:cNvSpPr/>
          <p:nvPr/>
        </p:nvSpPr>
        <p:spPr>
          <a:xfrm>
            <a:off x="5597523" y="7011875"/>
            <a:ext cx="600450" cy="6004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/>
          <p:cNvSpPr/>
          <p:nvPr/>
        </p:nvSpPr>
        <p:spPr>
          <a:xfrm>
            <a:off x="2547863" y="4636146"/>
            <a:ext cx="1569789" cy="90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Y</a:t>
            </a:r>
            <a:r>
              <a:rPr lang="pt-BR" sz="2400" spc="-2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n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3497961" y="10854491"/>
            <a:ext cx="9636498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1</a:t>
            </a: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: Primeiro componente principal</a:t>
            </a:r>
          </a:p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2</a:t>
            </a: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: Segundo componente principal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87660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4) Remove os componentes menos variantes (Opcional)</a:t>
            </a:r>
            <a:endParaRPr lang="pt-BR" sz="48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64000" lvl="4">
              <a:lnSpc>
                <a:spcPct val="150000"/>
              </a:lnSpc>
              <a:buClr>
                <a:srgbClr val="000000"/>
              </a:buClr>
            </a:pP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267283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12879686" y="4743301"/>
            <a:ext cx="1667789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8" name="Seta para a direita 67"/>
          <p:cNvSpPr/>
          <p:nvPr/>
        </p:nvSpPr>
        <p:spPr>
          <a:xfrm>
            <a:off x="10815145" y="667397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stomShape 4"/>
          <p:cNvSpPr/>
          <p:nvPr/>
        </p:nvSpPr>
        <p:spPr>
          <a:xfrm>
            <a:off x="1133420" y="11527384"/>
            <a:ext cx="9636498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1</a:t>
            </a: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: Primeiro componente principal</a:t>
            </a:r>
          </a:p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2</a:t>
            </a: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: Segundo componente principal</a:t>
            </a:r>
            <a:endParaRPr lang="pt-BR" sz="40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66" name="Elipse 65"/>
          <p:cNvSpPr/>
          <p:nvPr/>
        </p:nvSpPr>
        <p:spPr>
          <a:xfrm rot="2142163">
            <a:off x="3297841" y="940224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/>
          <p:cNvSpPr/>
          <p:nvPr/>
        </p:nvSpPr>
        <p:spPr>
          <a:xfrm rot="2142163">
            <a:off x="4151613" y="909380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ipse 70"/>
          <p:cNvSpPr/>
          <p:nvPr/>
        </p:nvSpPr>
        <p:spPr>
          <a:xfrm rot="2142163">
            <a:off x="4858965" y="9778464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ipse 71"/>
          <p:cNvSpPr/>
          <p:nvPr/>
        </p:nvSpPr>
        <p:spPr>
          <a:xfrm rot="2142163">
            <a:off x="2175746" y="9372483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ipse 72"/>
          <p:cNvSpPr/>
          <p:nvPr/>
        </p:nvSpPr>
        <p:spPr>
          <a:xfrm rot="2142163">
            <a:off x="1570071" y="1018613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ipse 73"/>
          <p:cNvSpPr/>
          <p:nvPr/>
        </p:nvSpPr>
        <p:spPr>
          <a:xfrm rot="2142163">
            <a:off x="5351356" y="10534036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ipse 74"/>
          <p:cNvSpPr/>
          <p:nvPr/>
        </p:nvSpPr>
        <p:spPr>
          <a:xfrm rot="2142163">
            <a:off x="5563800" y="910661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ipse 75"/>
          <p:cNvSpPr/>
          <p:nvPr/>
        </p:nvSpPr>
        <p:spPr>
          <a:xfrm rot="2142163">
            <a:off x="2913538" y="1023807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ipse 76"/>
          <p:cNvSpPr/>
          <p:nvPr/>
        </p:nvSpPr>
        <p:spPr>
          <a:xfrm rot="2142163">
            <a:off x="6852605" y="1033140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ipse 77"/>
          <p:cNvSpPr/>
          <p:nvPr/>
        </p:nvSpPr>
        <p:spPr>
          <a:xfrm rot="2142163">
            <a:off x="7808854" y="935967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ipse 78"/>
          <p:cNvSpPr/>
          <p:nvPr/>
        </p:nvSpPr>
        <p:spPr>
          <a:xfrm rot="2142163">
            <a:off x="4078403" y="1023806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/>
          <p:cNvSpPr/>
          <p:nvPr/>
        </p:nvSpPr>
        <p:spPr>
          <a:xfrm rot="2142163">
            <a:off x="7702768" y="1025894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ipse 80"/>
          <p:cNvSpPr/>
          <p:nvPr/>
        </p:nvSpPr>
        <p:spPr>
          <a:xfrm rot="2142163">
            <a:off x="6027038" y="9908477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ipse 81"/>
          <p:cNvSpPr/>
          <p:nvPr/>
        </p:nvSpPr>
        <p:spPr>
          <a:xfrm rot="2142163">
            <a:off x="6966605" y="9263045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ector de seta reta 83"/>
          <p:cNvCxnSpPr/>
          <p:nvPr/>
        </p:nvCxnSpPr>
        <p:spPr>
          <a:xfrm flipV="1">
            <a:off x="4889141" y="5342040"/>
            <a:ext cx="26227" cy="4683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/>
          <p:nvPr/>
        </p:nvCxnSpPr>
        <p:spPr>
          <a:xfrm>
            <a:off x="4889141" y="10025438"/>
            <a:ext cx="6155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CustomShape 4"/>
          <p:cNvSpPr/>
          <p:nvPr/>
        </p:nvSpPr>
        <p:spPr>
          <a:xfrm>
            <a:off x="9740098" y="9909510"/>
            <a:ext cx="4673792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1</a:t>
            </a:r>
            <a:endParaRPr lang="pt-BR" sz="24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3094139" y="5039493"/>
            <a:ext cx="16258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2</a:t>
            </a:r>
            <a:endParaRPr lang="pt-BR" sz="24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89" name="Elipse 88"/>
          <p:cNvSpPr/>
          <p:nvPr/>
        </p:nvSpPr>
        <p:spPr>
          <a:xfrm rot="2142163">
            <a:off x="16351406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ipse 89"/>
          <p:cNvSpPr/>
          <p:nvPr/>
        </p:nvSpPr>
        <p:spPr>
          <a:xfrm rot="2142163">
            <a:off x="17127981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93"/>
          <p:cNvSpPr/>
          <p:nvPr/>
        </p:nvSpPr>
        <p:spPr>
          <a:xfrm rot="2142163">
            <a:off x="17778153" y="9840929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94"/>
          <p:cNvSpPr/>
          <p:nvPr/>
        </p:nvSpPr>
        <p:spPr>
          <a:xfrm rot="2142163">
            <a:off x="15094272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ipse 95"/>
          <p:cNvSpPr/>
          <p:nvPr/>
        </p:nvSpPr>
        <p:spPr>
          <a:xfrm rot="2142163">
            <a:off x="14469730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ipse 96"/>
          <p:cNvSpPr/>
          <p:nvPr/>
        </p:nvSpPr>
        <p:spPr>
          <a:xfrm rot="2142163">
            <a:off x="18210668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ipse 97"/>
          <p:cNvSpPr/>
          <p:nvPr/>
        </p:nvSpPr>
        <p:spPr>
          <a:xfrm rot="2142163">
            <a:off x="18464986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ipse 98"/>
          <p:cNvSpPr/>
          <p:nvPr/>
        </p:nvSpPr>
        <p:spPr>
          <a:xfrm rot="2142163">
            <a:off x="15833847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ipse 99"/>
          <p:cNvSpPr/>
          <p:nvPr/>
        </p:nvSpPr>
        <p:spPr>
          <a:xfrm rot="2142163">
            <a:off x="19674543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ipse 100"/>
          <p:cNvSpPr/>
          <p:nvPr/>
        </p:nvSpPr>
        <p:spPr>
          <a:xfrm rot="2142163">
            <a:off x="20730893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ipse 101"/>
          <p:cNvSpPr/>
          <p:nvPr/>
        </p:nvSpPr>
        <p:spPr>
          <a:xfrm rot="2142163">
            <a:off x="16997592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ipse 102"/>
          <p:cNvSpPr/>
          <p:nvPr/>
        </p:nvSpPr>
        <p:spPr>
          <a:xfrm rot="2142163">
            <a:off x="20621956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ipse 103"/>
          <p:cNvSpPr/>
          <p:nvPr/>
        </p:nvSpPr>
        <p:spPr>
          <a:xfrm rot="2142163">
            <a:off x="18908178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ipse 104"/>
          <p:cNvSpPr/>
          <p:nvPr/>
        </p:nvSpPr>
        <p:spPr>
          <a:xfrm rot="2142163">
            <a:off x="19924010" y="9820300"/>
            <a:ext cx="381000" cy="381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Conector de seta reta 105"/>
          <p:cNvCxnSpPr/>
          <p:nvPr/>
        </p:nvCxnSpPr>
        <p:spPr>
          <a:xfrm>
            <a:off x="14267283" y="10011703"/>
            <a:ext cx="96968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CustomShape 4"/>
          <p:cNvSpPr/>
          <p:nvPr/>
        </p:nvSpPr>
        <p:spPr>
          <a:xfrm>
            <a:off x="22659286" y="9895775"/>
            <a:ext cx="4673792" cy="5756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864000" lvl="4">
              <a:lnSpc>
                <a:spcPct val="150000"/>
              </a:lnSpc>
              <a:buClr>
                <a:srgbClr val="000000"/>
              </a:buClr>
            </a:pPr>
            <a:r>
              <a:rPr lang="pt-BR" sz="40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X</a:t>
            </a:r>
            <a:r>
              <a:rPr lang="pt-BR" sz="24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1</a:t>
            </a:r>
            <a:endParaRPr lang="pt-BR" sz="2400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216667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A2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994400" y="2316960"/>
            <a:ext cx="220848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Quando remover componentes principais:</a:t>
            </a:r>
          </a:p>
          <a:p>
            <a:pPr marL="1575000" lvl="3" indent="-6858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800" spc="-2" dirty="0" smtClean="0"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muito correlacionados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</a:p>
          <a:p>
            <a:pPr marL="1575000" lvl="3" indent="-6858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Componentes secundários pouco variantes → baixa </a:t>
            </a:r>
            <a:r>
              <a:rPr lang="pt-BR" sz="4800" b="1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variância explicada</a:t>
            </a:r>
          </a:p>
          <a:p>
            <a:pPr marL="1575000" lvl="3" indent="-6858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800" spc="-2" dirty="0" smtClean="0"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Balanço entre precisão e simplificação</a:t>
            </a:r>
          </a:p>
          <a:p>
            <a:pPr marL="1575000" lvl="3" indent="-685800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sz="4800" spc="-2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Encontrar dimensão intrínseca</a:t>
            </a:r>
          </a:p>
        </p:txBody>
      </p:sp>
    </p:spTree>
    <p:extLst>
      <p:ext uri="{BB962C8B-B14F-4D97-AF65-F5344CB8AC3E}">
        <p14:creationId xmlns:p14="http://schemas.microsoft.com/office/powerpoint/2010/main" val="315194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977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reduzir dimensionalidade do problema sem perder informação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Menor dimensionalidade → Maior velocidade e menos memória para algoritmos de ML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Resultados determinísticos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4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46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1621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621440" y="197424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Instrutor: </a:t>
            </a: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Raphael Ballet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2"/>
          <a:stretch/>
        </p:blipFill>
        <p:spPr>
          <a:xfrm>
            <a:off x="1872360" y="946908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85" name="CustomShape 4"/>
          <p:cNvSpPr/>
          <p:nvPr/>
        </p:nvSpPr>
        <p:spPr>
          <a:xfrm>
            <a:off x="1621440" y="374904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Background: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Line 5"/>
          <p:cNvSpPr/>
          <p:nvPr/>
        </p:nvSpPr>
        <p:spPr>
          <a:xfrm>
            <a:off x="1621440" y="330408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348640" y="471852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Engenheiro de Controle e Automação (IMT)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348640" y="5880960"/>
            <a:ext cx="1853100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Mestre em Sistemas Aeroespaciais e Mecatrônica (ITA)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8"/>
          <p:cNvSpPr/>
          <p:nvPr/>
        </p:nvSpPr>
        <p:spPr>
          <a:xfrm>
            <a:off x="1621440" y="8197920"/>
            <a:ext cx="20017080" cy="360"/>
          </a:xfrm>
          <a:prstGeom prst="line">
            <a:avLst/>
          </a:prstGeom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1469520" y="8518320"/>
            <a:ext cx="35031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Interesses: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2348640" y="6976080"/>
            <a:ext cx="14270760" cy="83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685800" indent="-685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Data Scientist – Elo7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864600" y="9953280"/>
            <a:ext cx="3704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Drones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agem 13"/>
          <p:cNvPicPr/>
          <p:nvPr/>
        </p:nvPicPr>
        <p:blipFill>
          <a:blip r:embed="rId3"/>
          <a:stretch/>
        </p:blipFill>
        <p:spPr>
          <a:xfrm>
            <a:off x="7822080" y="957276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4" name="CustomShape 12"/>
          <p:cNvSpPr/>
          <p:nvPr/>
        </p:nvSpPr>
        <p:spPr>
          <a:xfrm>
            <a:off x="9718200" y="9583920"/>
            <a:ext cx="46454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Aprendizado de Máquina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3"/>
          <p:cNvSpPr/>
          <p:nvPr/>
        </p:nvSpPr>
        <p:spPr>
          <a:xfrm>
            <a:off x="17614800" y="9583920"/>
            <a:ext cx="62168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Processamento de Linguagem Natural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m 21"/>
          <p:cNvPicPr/>
          <p:nvPr/>
        </p:nvPicPr>
        <p:blipFill>
          <a:blip r:embed="rId4"/>
          <a:stretch/>
        </p:blipFill>
        <p:spPr>
          <a:xfrm>
            <a:off x="7770600" y="1161216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7" name="CustomShape 14"/>
          <p:cNvSpPr/>
          <p:nvPr/>
        </p:nvSpPr>
        <p:spPr>
          <a:xfrm>
            <a:off x="9822240" y="11703600"/>
            <a:ext cx="490140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Visão Computacional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Imagem 24"/>
          <p:cNvPicPr/>
          <p:nvPr/>
        </p:nvPicPr>
        <p:blipFill>
          <a:blip r:embed="rId5"/>
          <a:stretch/>
        </p:blipFill>
        <p:spPr>
          <a:xfrm>
            <a:off x="1737000" y="114732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99" name="CustomShape 15"/>
          <p:cNvSpPr/>
          <p:nvPr/>
        </p:nvSpPr>
        <p:spPr>
          <a:xfrm>
            <a:off x="3833280" y="11957760"/>
            <a:ext cx="3704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Robótica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Imagem 26"/>
          <p:cNvPicPr/>
          <p:nvPr/>
        </p:nvPicPr>
        <p:blipFill>
          <a:blip r:embed="rId6"/>
          <a:stretch/>
        </p:blipFill>
        <p:spPr>
          <a:xfrm>
            <a:off x="15430320" y="114732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01" name="CustomShape 16"/>
          <p:cNvSpPr/>
          <p:nvPr/>
        </p:nvSpPr>
        <p:spPr>
          <a:xfrm>
            <a:off x="17614800" y="11612160"/>
            <a:ext cx="535824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Helvetica Neue"/>
              </a:rPr>
              <a:t>Sistemas de recomendação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7"/>
          <a:stretch/>
        </p:blipFill>
        <p:spPr>
          <a:xfrm>
            <a:off x="15397560" y="9583920"/>
            <a:ext cx="1865160" cy="186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3"/>
          <p:cNvSpPr/>
          <p:nvPr/>
        </p:nvSpPr>
        <p:spPr>
          <a:xfrm>
            <a:off x="1994400" y="57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2.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PCA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1994400" y="2316960"/>
            <a:ext cx="19821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Dimensões resultantes (componentes principais) não representam os atributos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Perde a “explicabilidade” do algoritmo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Má escolha de número de componentes pode prejudicar análise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Encontra apenas relações lineares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6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Visualização: 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1994400" y="2640960"/>
            <a:ext cx="2050365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-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distributed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tochastic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eighbor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mbedding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Mapeia N-dimensões em 2 ou 3 dimensões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é proporcional a probabilidade de proximidade entre pontos (afinidade)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iterativo baseado em otimização (gradiente descendente)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Procura manter a estrutura dos dados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404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Mas, nós já temos o PCA. Por que usar T-SNE?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48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Mas, nós já temos o PCA. Por que usar T-SNE?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 encontra apenas relações lineares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Falha ao encontrar estruturas complexas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21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Mas, nós já temos o PCA. Por que usar T-SNE?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PCA encontra apenas relações lineares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Falha ao encontrar estruturas complexas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m 511"/>
          <p:cNvPicPr/>
          <p:nvPr/>
        </p:nvPicPr>
        <p:blipFill>
          <a:blip r:embed="rId2"/>
          <a:stretch/>
        </p:blipFill>
        <p:spPr>
          <a:xfrm>
            <a:off x="7065360" y="6156000"/>
            <a:ext cx="10253160" cy="7581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61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994400" y="2640960"/>
            <a:ext cx="191892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Existem basicamente 2 parâmetros: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Learning rate: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Taxa de aprendizado – gradiente descendente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Perplexity</a:t>
            </a:r>
            <a:r>
              <a:rPr lang="pt-BR" sz="4800" b="1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Número 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aproximado de vizinhos de um ponto (observação) – Entre 5 e 50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321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2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  <a:hlinkClick r:id="rId2"/>
              </a:rPr>
              <a:t>Projetor T-SNE - </a:t>
            </a:r>
            <a:r>
              <a:rPr lang="pt-BR" sz="4800" spc="-2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  <a:hlinkClick r:id="rId2"/>
              </a:rPr>
              <a:t>Tensorflow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62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a visualização de relações entre dados multidimensionais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Mantém a estrutura dos dados (não-linear)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Rápido e eficiente mesmo para grandes dimensões e grande quantidade de observações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314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3. </a:t>
            </a:r>
            <a:r>
              <a:rPr lang="pt-BR" sz="8000" spc="-2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1994400" y="2640960"/>
            <a:ext cx="17085600" cy="30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Depende da escolha dos parâmetros (nem sempre fácil)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Não possui repitibilidade dos resultados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Distâncias entre clusters não significam nada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spc="-2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Interpretação dos resultados não trivial</a:t>
            </a:r>
            <a:endParaRPr lang="pt-BR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7423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1994400" y="286038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Problema já conhecido: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+ Palavras = Muitas dimensões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magem 133"/>
          <p:cNvPicPr/>
          <p:nvPr/>
        </p:nvPicPr>
        <p:blipFill>
          <a:blip r:embed="rId2"/>
          <a:stretch/>
        </p:blipFill>
        <p:spPr>
          <a:xfrm>
            <a:off x="6195960" y="6558120"/>
            <a:ext cx="11991960" cy="622188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994400" y="1730520"/>
            <a:ext cx="14270760" cy="1320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Planejamento</a:t>
            </a: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1994400" y="3648960"/>
            <a:ext cx="14270760" cy="6314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Principal </a:t>
            </a:r>
            <a:r>
              <a:rPr lang="pt-BR" sz="4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Component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(PCA)</a:t>
            </a: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T-SNE</a:t>
            </a: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1372320" lvl="1" indent="-914400">
              <a:lnSpc>
                <a:spcPct val="150000"/>
              </a:lnSpc>
              <a:buClr>
                <a:srgbClr val="000000"/>
              </a:buClr>
              <a:buFont typeface="+mj-lt"/>
              <a:buAutoNum type="alphaLcParenR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Non-Negative Matriz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Factorization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(NMF)</a:t>
            </a:r>
          </a:p>
          <a:p>
            <a:pPr marL="1372320" lvl="1" indent="-914400">
              <a:lnSpc>
                <a:spcPct val="150000"/>
              </a:lnSpc>
              <a:buClr>
                <a:srgbClr val="000000"/>
              </a:buClr>
              <a:buFont typeface="+mj-lt"/>
              <a:buAutoNum type="alphaLcParenR"/>
            </a:pP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Latent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Dirichlet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Allocation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(LDA)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Sistemas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</a:t>
            </a:r>
          </a:p>
          <a:p>
            <a:pPr marL="743040" indent="-7423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Case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1994400" y="286038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Redução de dimensionalidade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Clustering</a:t>
            </a:r>
            <a:endParaRPr lang="pt-BR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673560" lvl="2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  ...</a:t>
            </a:r>
          </a:p>
        </p:txBody>
      </p:sp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27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1994400" y="286038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Solução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Redução de dimensionalidade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Clustering</a:t>
            </a:r>
            <a:endParaRPr lang="pt-BR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994400" y="676563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Problema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3600" b="1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Perda de </a:t>
            </a:r>
            <a:r>
              <a:rPr lang="pt-BR" sz="3600" b="1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interpretabilidade</a:t>
            </a:r>
            <a:r>
              <a:rPr lang="pt-BR" sz="3600" b="1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dos dados</a:t>
            </a:r>
            <a:endParaRPr lang="pt-BR" sz="3600" b="1" strike="noStrike" spc="-1" dirty="0" smtClean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2966663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1994400" y="199665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</a:p>
          <a:p>
            <a:pPr marL="889200" lvl="2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Encontrar estrutura implícita nos documentos – Tópicos / Temas</a:t>
            </a:r>
            <a:endParaRPr lang="pt-BR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4" name="Picture 2" descr="Resultado de imagem para wikipedia art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20" y="464592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 para a direita 8"/>
          <p:cNvSpPr/>
          <p:nvPr/>
        </p:nvSpPr>
        <p:spPr>
          <a:xfrm>
            <a:off x="15101395" y="5075340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>
            <a:off x="15101395" y="7339655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para a direita 10"/>
          <p:cNvSpPr/>
          <p:nvPr/>
        </p:nvSpPr>
        <p:spPr>
          <a:xfrm>
            <a:off x="15101395" y="9603970"/>
            <a:ext cx="1828800" cy="14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16930194" y="5075340"/>
            <a:ext cx="3681905" cy="17525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75% Health</a:t>
            </a:r>
            <a:endParaRPr lang="pt-BR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3" name="CustomShape 4"/>
          <p:cNvSpPr/>
          <p:nvPr/>
        </p:nvSpPr>
        <p:spPr>
          <a:xfrm>
            <a:off x="16930194" y="7609647"/>
            <a:ext cx="4272456" cy="17525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20% Medicine</a:t>
            </a:r>
            <a:endParaRPr lang="pt-BR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6930194" y="9873962"/>
            <a:ext cx="4272456" cy="17525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5% </a:t>
            </a:r>
            <a:r>
              <a:rPr lang="pt-BR" sz="4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Biology</a:t>
            </a:r>
            <a:endParaRPr lang="pt-BR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3771673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1994400" y="364896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Principais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algoritmos: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Non-Negative Matrix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Factorization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(NMF)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Latent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Dirichlet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Allocation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(LDA)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1994400" y="333084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on-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Negative </a:t>
            </a:r>
            <a:r>
              <a:rPr lang="pt-BR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atrix </a:t>
            </a:r>
            <a:r>
              <a:rPr lang="pt-BR" sz="4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</a:t>
            </a:r>
            <a:r>
              <a:rPr lang="pt-BR" sz="4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actorization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(NMF)</a:t>
            </a:r>
            <a:endParaRPr lang="pt-BR" sz="4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Principal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objetivo: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Decompor a matriz de frequência de palavras em representações de tópicos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 são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compostos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 combinações de tópicos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compostos de combinações de palavras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1994400" y="2541060"/>
            <a:ext cx="1881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Fatoração </a:t>
            </a:r>
            <a:r>
              <a:rPr lang="pt-BR" sz="4800" spc="-2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→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 = WH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Imagem 154"/>
          <p:cNvPicPr/>
          <p:nvPr/>
        </p:nvPicPr>
        <p:blipFill>
          <a:blip r:embed="rId2"/>
          <a:stretch/>
        </p:blipFill>
        <p:spPr>
          <a:xfrm>
            <a:off x="3026820" y="4316040"/>
            <a:ext cx="18406440" cy="804168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1994400" y="25821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A: Matriz de frequência de termos (M) em documentos (N)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W: Matriz de pesos →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distribuição de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(K) nos documentos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H: Matriz de atributos →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distribuição de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palavras nos tópicos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Imagem 159"/>
          <p:cNvPicPr/>
          <p:nvPr/>
        </p:nvPicPr>
        <p:blipFill>
          <a:blip r:embed="rId2"/>
          <a:stretch/>
        </p:blipFill>
        <p:spPr>
          <a:xfrm>
            <a:off x="5379570" y="7719060"/>
            <a:ext cx="11555280" cy="504864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Principais características: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Precisa definir o número de tópicos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A, W e H não podem ter valores negativos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Matrizes W e H podem reconstruir matriz A (aprox.)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NMF pode ser utilizado em vários outros cenários: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fontes sonoras do áudio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áudio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espectograma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 áudio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Segmentação de imagens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Documentos: imagem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pixels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notebook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994400" y="43308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INTRODUÇÃO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994400" y="364896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Imagem 110"/>
          <p:cNvPicPr/>
          <p:nvPr/>
        </p:nvPicPr>
        <p:blipFill>
          <a:blip r:embed="rId2"/>
          <a:stretch/>
        </p:blipFill>
        <p:spPr>
          <a:xfrm>
            <a:off x="4239360" y="1836000"/>
            <a:ext cx="16458840" cy="11772000"/>
          </a:xfrm>
          <a:prstGeom prst="rect">
            <a:avLst/>
          </a:prstGeom>
          <a:ln>
            <a:noFill/>
          </a:ln>
        </p:spPr>
      </p:pic>
      <p:sp>
        <p:nvSpPr>
          <p:cNvPr id="3" name="Retângulo de cantos arredondados 2"/>
          <p:cNvSpPr/>
          <p:nvPr/>
        </p:nvSpPr>
        <p:spPr>
          <a:xfrm>
            <a:off x="5943601" y="1540440"/>
            <a:ext cx="6112933" cy="277706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1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são interpretáveis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Naturalmente agregador (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clustering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ser utilizado em outros contextos (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ex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imagens, áudio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etc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Solução aproximada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 causar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overfitting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Limitação de utilizar apenas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positivas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NMF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1994400" y="3648960"/>
            <a:ext cx="2115135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</a:t>
            </a:r>
            <a:r>
              <a:rPr lang="pt-BR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atent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</a:t>
            </a:r>
            <a:r>
              <a:rPr lang="pt-BR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irichlet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</a:t>
            </a:r>
            <a:r>
              <a:rPr lang="pt-BR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llocation</a:t>
            </a:r>
            <a:r>
              <a:rPr lang="pt-BR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(LDA)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probabilístico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Representa documentos como uma mistura 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Precisa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definir o número de tópicos (igual NMF)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2197440" y="418269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1994400" y="286038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 → 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Místura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de tópicos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Imagem 188"/>
          <p:cNvPicPr/>
          <p:nvPr/>
        </p:nvPicPr>
        <p:blipFill>
          <a:blip r:embed="rId2"/>
          <a:stretch/>
        </p:blipFill>
        <p:spPr>
          <a:xfrm>
            <a:off x="6406200" y="4474650"/>
            <a:ext cx="11571120" cy="902448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2197440" y="345879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"/>
          <p:cNvSpPr/>
          <p:nvPr/>
        </p:nvSpPr>
        <p:spPr>
          <a:xfrm>
            <a:off x="1994400" y="279171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Tópicos → Mistura de palavras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Imagem 193"/>
          <p:cNvPicPr/>
          <p:nvPr/>
        </p:nvPicPr>
        <p:blipFill>
          <a:blip r:embed="rId2"/>
          <a:stretch/>
        </p:blipFill>
        <p:spPr>
          <a:xfrm>
            <a:off x="6207840" y="4764870"/>
            <a:ext cx="11968200" cy="643788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Imagem 198"/>
          <p:cNvPicPr/>
          <p:nvPr/>
        </p:nvPicPr>
        <p:blipFill>
          <a:blip r:embed="rId2"/>
          <a:stretch/>
        </p:blipFill>
        <p:spPr>
          <a:xfrm>
            <a:off x="2966400" y="507888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1994400" y="258408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 A: Comida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Tópico B: Animais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Imagem 203"/>
          <p:cNvPicPr/>
          <p:nvPr/>
        </p:nvPicPr>
        <p:blipFill>
          <a:blip r:embed="rId2"/>
          <a:stretch/>
        </p:blipFill>
        <p:spPr>
          <a:xfrm>
            <a:off x="5932920" y="291924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2"/>
          <p:cNvSpPr/>
          <p:nvPr/>
        </p:nvSpPr>
        <p:spPr>
          <a:xfrm>
            <a:off x="2197440" y="46781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1994400" y="249690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 1: Apenas tópico 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 2: Apenas tópico 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Documento 3: Mistura dos tópicos A e 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Imagem 208"/>
          <p:cNvPicPr/>
          <p:nvPr/>
        </p:nvPicPr>
        <p:blipFill>
          <a:blip r:embed="rId2"/>
          <a:stretch/>
        </p:blipFill>
        <p:spPr>
          <a:xfrm>
            <a:off x="5932920" y="279363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2"/>
          <p:cNvSpPr/>
          <p:nvPr/>
        </p:nvSpPr>
        <p:spPr>
          <a:xfrm>
            <a:off x="2197440" y="50972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4"/>
          <p:cNvSpPr/>
          <p:nvPr/>
        </p:nvSpPr>
        <p:spPr>
          <a:xfrm>
            <a:off x="1994400" y="27021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Qual o tópico associado a palavra “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Fish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” no documento 3?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P(‘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Fish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’ | tópico A) = 0.75 (3 – A, 1 – B)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P(‘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Fish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’ | tópico B) = 0.25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Imagem 213"/>
          <p:cNvPicPr/>
          <p:nvPr/>
        </p:nvPicPr>
        <p:blipFill>
          <a:blip r:embed="rId2"/>
          <a:stretch/>
        </p:blipFill>
        <p:spPr>
          <a:xfrm>
            <a:off x="5846400" y="258408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215" name="CustomShape 5"/>
          <p:cNvSpPr/>
          <p:nvPr/>
        </p:nvSpPr>
        <p:spPr>
          <a:xfrm>
            <a:off x="5976000" y="4630680"/>
            <a:ext cx="5472000" cy="97452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"/>
          <p:cNvSpPr/>
          <p:nvPr/>
        </p:nvSpPr>
        <p:spPr>
          <a:xfrm>
            <a:off x="5976000" y="6469200"/>
            <a:ext cx="5472000" cy="97452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7"/>
          <p:cNvSpPr/>
          <p:nvPr/>
        </p:nvSpPr>
        <p:spPr>
          <a:xfrm>
            <a:off x="12096000" y="7333200"/>
            <a:ext cx="5472000" cy="97452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17676000" y="7366680"/>
            <a:ext cx="5472000" cy="974520"/>
          </a:xfrm>
          <a:prstGeom prst="rect">
            <a:avLst/>
          </a:prstGeom>
          <a:noFill/>
          <a:ln w="76320">
            <a:solidFill>
              <a:srgbClr val="FF3333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2197440" y="50972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4"/>
          <p:cNvSpPr/>
          <p:nvPr/>
        </p:nvSpPr>
        <p:spPr>
          <a:xfrm>
            <a:off x="1994400" y="27021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Qual a probabilidade de cada tópico no documento 3?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P(tópico A | Documento 3) = P(tópico B | Documento 3) = 0.5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222"/>
          <p:cNvPicPr/>
          <p:nvPr/>
        </p:nvPicPr>
        <p:blipFill>
          <a:blip r:embed="rId2"/>
          <a:stretch/>
        </p:blipFill>
        <p:spPr>
          <a:xfrm>
            <a:off x="5846400" y="258408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21312000" y="3805200"/>
            <a:ext cx="1224000" cy="82548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21312000" y="6541200"/>
            <a:ext cx="1224000" cy="825480"/>
          </a:xfrm>
          <a:prstGeom prst="rect">
            <a:avLst/>
          </a:prstGeom>
          <a:noFill/>
          <a:ln w="76320">
            <a:solidFill>
              <a:srgbClr val="6666FF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21312000" y="4707720"/>
            <a:ext cx="1224000" cy="82548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8"/>
          <p:cNvSpPr/>
          <p:nvPr/>
        </p:nvSpPr>
        <p:spPr>
          <a:xfrm>
            <a:off x="21312000" y="7443720"/>
            <a:ext cx="1224000" cy="82548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3881653" y="4400707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15062893" y="6251782"/>
            <a:ext cx="4078160" cy="30145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Dados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212986" y="4400707"/>
            <a:ext cx="4078160" cy="144043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1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6212986" y="7044117"/>
            <a:ext cx="4078160" cy="144043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2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212986" y="9847176"/>
            <a:ext cx="4078160" cy="14404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roy"/>
              </a:rPr>
              <a:t>Fonte 3</a:t>
            </a:r>
            <a:endParaRPr lang="en-US" sz="3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roy"/>
            </a:endParaRPr>
          </a:p>
        </p:txBody>
      </p:sp>
      <p:cxnSp>
        <p:nvCxnSpPr>
          <p:cNvPr id="5" name="Conector de seta reta 4"/>
          <p:cNvCxnSpPr>
            <a:stCxn id="15" idx="3"/>
            <a:endCxn id="14" idx="1"/>
          </p:cNvCxnSpPr>
          <p:nvPr/>
        </p:nvCxnSpPr>
        <p:spPr>
          <a:xfrm>
            <a:off x="10291146" y="5120922"/>
            <a:ext cx="2665056" cy="22470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16" idx="3"/>
            <a:endCxn id="14" idx="2"/>
          </p:cNvCxnSpPr>
          <p:nvPr/>
        </p:nvCxnSpPr>
        <p:spPr>
          <a:xfrm>
            <a:off x="10291146" y="7764332"/>
            <a:ext cx="2498907" cy="4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17" idx="3"/>
            <a:endCxn id="14" idx="3"/>
          </p:cNvCxnSpPr>
          <p:nvPr/>
        </p:nvCxnSpPr>
        <p:spPr>
          <a:xfrm flipV="1">
            <a:off x="10291146" y="8170233"/>
            <a:ext cx="2665056" cy="2397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2790053" y="7201849"/>
            <a:ext cx="1134533" cy="11345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de seta reta 25"/>
          <p:cNvCxnSpPr>
            <a:stCxn id="14" idx="6"/>
            <a:endCxn id="2" idx="1"/>
          </p:cNvCxnSpPr>
          <p:nvPr/>
        </p:nvCxnSpPr>
        <p:spPr>
          <a:xfrm flipV="1">
            <a:off x="13924586" y="7759062"/>
            <a:ext cx="1138307" cy="100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" idx="3"/>
          </p:cNvCxnSpPr>
          <p:nvPr/>
        </p:nvCxnSpPr>
        <p:spPr>
          <a:xfrm>
            <a:off x="19141053" y="7759062"/>
            <a:ext cx="26450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20152039" y="6847906"/>
            <a:ext cx="326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Gilroy"/>
              </a:rPr>
              <a:t>Observação</a:t>
            </a:r>
            <a:endParaRPr lang="en-US" sz="4000" dirty="0">
              <a:latin typeface="Gilroy"/>
            </a:endParaRPr>
          </a:p>
        </p:txBody>
      </p:sp>
      <p:sp>
        <p:nvSpPr>
          <p:cNvPr id="3" name="Chave esquerda 2"/>
          <p:cNvSpPr/>
          <p:nvPr/>
        </p:nvSpPr>
        <p:spPr>
          <a:xfrm>
            <a:off x="4545946" y="4233334"/>
            <a:ext cx="1524000" cy="719666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510358" y="6253870"/>
            <a:ext cx="54186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Gilroy"/>
              </a:rPr>
              <a:t>Clusters</a:t>
            </a:r>
          </a:p>
          <a:p>
            <a:pPr algn="ctr"/>
            <a:r>
              <a:rPr lang="pt-BR" sz="4000" dirty="0" smtClean="0">
                <a:latin typeface="Gilroy"/>
              </a:rPr>
              <a:t>Segmentos</a:t>
            </a:r>
          </a:p>
          <a:p>
            <a:pPr algn="ctr"/>
            <a:r>
              <a:rPr lang="pt-BR" sz="4000" dirty="0" smtClean="0">
                <a:latin typeface="Gilroy"/>
              </a:rPr>
              <a:t>Tópicos</a:t>
            </a:r>
          </a:p>
          <a:p>
            <a:pPr algn="ctr"/>
            <a:r>
              <a:rPr lang="pt-BR" sz="4000" dirty="0" smtClean="0">
                <a:latin typeface="Gilroy"/>
              </a:rPr>
              <a:t>Sumário</a:t>
            </a:r>
          </a:p>
          <a:p>
            <a:pPr algn="ctr"/>
            <a:r>
              <a:rPr lang="pt-BR" sz="4000" dirty="0" err="1" smtClean="0">
                <a:latin typeface="Gilroy"/>
              </a:rPr>
              <a:t>etc</a:t>
            </a:r>
            <a:endParaRPr lang="en-US" sz="4000" dirty="0">
              <a:latin typeface="Gilroy"/>
            </a:endParaRPr>
          </a:p>
        </p:txBody>
      </p:sp>
      <p:sp>
        <p:nvSpPr>
          <p:cNvPr id="1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1994400" y="23875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48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2197440" y="53447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4"/>
          <p:cNvSpPr/>
          <p:nvPr/>
        </p:nvSpPr>
        <p:spPr>
          <a:xfrm>
            <a:off x="1994400" y="29496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Portanto, podemos concluir que “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Fish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” está contido no tópico A.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Imagem 231"/>
          <p:cNvPicPr/>
          <p:nvPr/>
        </p:nvPicPr>
        <p:blipFill>
          <a:blip r:embed="rId2"/>
          <a:stretch/>
        </p:blipFill>
        <p:spPr>
          <a:xfrm>
            <a:off x="5846400" y="2831580"/>
            <a:ext cx="18451080" cy="59731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21312000" y="5891220"/>
            <a:ext cx="1224000" cy="825480"/>
          </a:xfrm>
          <a:prstGeom prst="rect">
            <a:avLst/>
          </a:prstGeom>
          <a:noFill/>
          <a:ln w="76320">
            <a:solidFill>
              <a:srgbClr val="006600"/>
            </a:solidFill>
            <a:round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 método é repetido para todas as palavras múltiplas vezes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 algoritmo para quando não houver mais variação (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convergência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gerador: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Supõe que os documentos são gerados por um modelo probabilístico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Objetivo é aproximar esse modelo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Método gerador: Vantagens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Podemos amostrar a partir do modelo encontrado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Em outras palavras, podemos gerar novos documentos “artificiais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”                                    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notebook                                  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Vantagens: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Tópicos são interpretáveis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variação de tópicos e palavras (distribuição)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Permite gerar documentos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novos                                    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Desvantagens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Mesmas desvantagens do NMF</a:t>
            </a:r>
            <a:endParaRPr lang="pt-BR" sz="4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  <a:ea typeface="Gilroy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4.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Topic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8000" spc="-2" dirty="0" err="1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Analysis</a:t>
            </a: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– LDA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Existem 2 grandes grupos: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 (produtos, músicas, filmes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etc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0" name="Imagem 269"/>
          <p:cNvPicPr/>
          <p:nvPr/>
        </p:nvPicPr>
        <p:blipFill>
          <a:blip r:embed="rId2"/>
          <a:stretch/>
        </p:blipFill>
        <p:spPr>
          <a:xfrm>
            <a:off x="4152600" y="3240000"/>
            <a:ext cx="16078680" cy="985248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1994400" y="23875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 – 2D e 3D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/>
          <a:srcRect l="10614" t="7625" r="7203" b="6545"/>
          <a:stretch/>
        </p:blipFill>
        <p:spPr>
          <a:xfrm>
            <a:off x="13658850" y="4762500"/>
            <a:ext cx="9868240" cy="6510582"/>
          </a:xfrm>
          <a:prstGeom prst="rect">
            <a:avLst/>
          </a:prstGeom>
          <a:ln>
            <a:noFill/>
          </a:ln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/>
          <a:srcRect l="5857" t="2027" r="1256" b="6419"/>
          <a:stretch/>
        </p:blipFill>
        <p:spPr>
          <a:xfrm>
            <a:off x="1591900" y="4762500"/>
            <a:ext cx="10705397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0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de documentos: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Distância entre documentos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Similaridade de temas (tópicos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2754950" y="5067090"/>
            <a:ext cx="2880000" cy="1080000"/>
          </a:xfrm>
          <a:custGeom>
            <a:avLst/>
            <a:gdLst/>
            <a:ahLst/>
            <a:cxnLst/>
            <a:rect l="0" t="0" r="r" b="b"/>
            <a:pathLst>
              <a:path w="8002" h="3002">
                <a:moveTo>
                  <a:pt x="0" y="750"/>
                </a:moveTo>
                <a:lnTo>
                  <a:pt x="6000" y="750"/>
                </a:lnTo>
                <a:lnTo>
                  <a:pt x="6000" y="0"/>
                </a:lnTo>
                <a:lnTo>
                  <a:pt x="8001" y="1500"/>
                </a:lnTo>
                <a:lnTo>
                  <a:pt x="6000" y="3001"/>
                </a:lnTo>
                <a:lnTo>
                  <a:pt x="600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TextShape 6"/>
          <p:cNvSpPr txBox="1"/>
          <p:nvPr/>
        </p:nvSpPr>
        <p:spPr>
          <a:xfrm>
            <a:off x="15774825" y="5165205"/>
            <a:ext cx="8194350" cy="150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Clustering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4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/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Topic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Analysis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Usuários semelhantes consomem documentos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semelhantes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Usuários semelhantes consomem documentos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semelhantes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 rot="5400000">
            <a:off x="10044000" y="6084000"/>
            <a:ext cx="1656000" cy="1080000"/>
          </a:xfrm>
          <a:custGeom>
            <a:avLst/>
            <a:gdLst/>
            <a:ahLst/>
            <a:cxnLst/>
            <a:rect l="0" t="0" r="r" b="b"/>
            <a:pathLst>
              <a:path w="4602" h="3002">
                <a:moveTo>
                  <a:pt x="0" y="750"/>
                </a:moveTo>
                <a:lnTo>
                  <a:pt x="3450" y="750"/>
                </a:lnTo>
                <a:lnTo>
                  <a:pt x="3450" y="0"/>
                </a:lnTo>
                <a:lnTo>
                  <a:pt x="4601" y="1500"/>
                </a:lnTo>
                <a:lnTo>
                  <a:pt x="3450" y="3001"/>
                </a:lnTo>
                <a:lnTo>
                  <a:pt x="3450" y="2250"/>
                </a:lnTo>
                <a:lnTo>
                  <a:pt x="0" y="2250"/>
                </a:lnTo>
                <a:lnTo>
                  <a:pt x="0" y="7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TextShape 6"/>
          <p:cNvSpPr txBox="1"/>
          <p:nvPr/>
        </p:nvSpPr>
        <p:spPr>
          <a:xfrm>
            <a:off x="8208000" y="7452000"/>
            <a:ext cx="5328000" cy="150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</a:rPr>
              <a:t>Clustering  Topic Analysis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994400" y="3648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Proximidade entre usuários (filtro colaborativo):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Documentos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Histórico de consumo do usuário (compra, avaliação, leitura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etc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Atributos / </a:t>
            </a:r>
            <a:r>
              <a:rPr lang="pt-BR" sz="4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Features</a:t>
            </a: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: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Lista de itens de consumo (produtos, livros, músicas, filmes </a:t>
            </a:r>
            <a:r>
              <a:rPr lang="pt-BR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etc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)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4"/>
          <p:cNvSpPr/>
          <p:nvPr/>
        </p:nvSpPr>
        <p:spPr>
          <a:xfrm>
            <a:off x="1994400" y="2136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filmes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Imagem 298"/>
          <p:cNvPicPr/>
          <p:nvPr/>
        </p:nvPicPr>
        <p:blipFill>
          <a:blip r:embed="rId2"/>
          <a:stretch/>
        </p:blipFill>
        <p:spPr>
          <a:xfrm>
            <a:off x="4379760" y="3291480"/>
            <a:ext cx="15624000" cy="1042452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4"/>
          <p:cNvSpPr/>
          <p:nvPr/>
        </p:nvSpPr>
        <p:spPr>
          <a:xfrm>
            <a:off x="1994400" y="2136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filmes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Imagem 303"/>
          <p:cNvPicPr/>
          <p:nvPr/>
        </p:nvPicPr>
        <p:blipFill>
          <a:blip r:embed="rId2"/>
          <a:stretch/>
        </p:blipFill>
        <p:spPr>
          <a:xfrm>
            <a:off x="7716240" y="3633900"/>
            <a:ext cx="8809920" cy="8966160"/>
          </a:xfrm>
          <a:prstGeom prst="rect">
            <a:avLst/>
          </a:prstGeom>
          <a:ln>
            <a:noFill/>
          </a:ln>
        </p:spPr>
      </p:pic>
      <p:sp>
        <p:nvSpPr>
          <p:cNvPr id="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74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4"/>
          <p:cNvSpPr/>
          <p:nvPr/>
        </p:nvSpPr>
        <p:spPr>
          <a:xfrm>
            <a:off x="1994400" y="2136960"/>
            <a:ext cx="2025360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Exemplo: Recomendação de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filmes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Imagem 303"/>
          <p:cNvPicPr/>
          <p:nvPr/>
        </p:nvPicPr>
        <p:blipFill>
          <a:blip r:embed="rId2"/>
          <a:stretch/>
        </p:blipFill>
        <p:spPr>
          <a:xfrm>
            <a:off x="7716240" y="3633900"/>
            <a:ext cx="8809920" cy="8966160"/>
          </a:xfrm>
          <a:prstGeom prst="rect">
            <a:avLst/>
          </a:prstGeom>
          <a:ln>
            <a:noFill/>
          </a:ln>
        </p:spPr>
      </p:pic>
      <p:sp>
        <p:nvSpPr>
          <p:cNvPr id="8" name="CustomShape 3"/>
          <p:cNvSpPr/>
          <p:nvPr/>
        </p:nvSpPr>
        <p:spPr>
          <a:xfrm>
            <a:off x="1994400" y="759240"/>
            <a:ext cx="17877600" cy="131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8000" spc="-2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5. Sistemas de Recomendação</a:t>
            </a:r>
            <a:endParaRPr lang="pt-BR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9239250" y="7495560"/>
            <a:ext cx="6610350" cy="98169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9239250" y="10524510"/>
            <a:ext cx="6610350" cy="98169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lipse 2"/>
          <p:cNvSpPr/>
          <p:nvPr/>
        </p:nvSpPr>
        <p:spPr>
          <a:xfrm>
            <a:off x="14916150" y="7589820"/>
            <a:ext cx="742950" cy="74295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14916150" y="10643880"/>
            <a:ext cx="742950" cy="74295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11617140" y="7607265"/>
            <a:ext cx="742950" cy="74295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11617140" y="10643880"/>
            <a:ext cx="742950" cy="74295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9399495" y="7607265"/>
            <a:ext cx="742950" cy="74295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9399495" y="10643880"/>
            <a:ext cx="742950" cy="74295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direita 5"/>
          <p:cNvSpPr/>
          <p:nvPr/>
        </p:nvSpPr>
        <p:spPr>
          <a:xfrm>
            <a:off x="5067300" y="10643880"/>
            <a:ext cx="2648940" cy="862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stomShape 4"/>
          <p:cNvSpPr/>
          <p:nvPr/>
        </p:nvSpPr>
        <p:spPr>
          <a:xfrm>
            <a:off x="2452590" y="9679620"/>
            <a:ext cx="526365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Recomendação!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197440" y="10368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2"/>
          <p:cNvSpPr/>
          <p:nvPr/>
        </p:nvSpPr>
        <p:spPr>
          <a:xfrm>
            <a:off x="2197440" y="4316040"/>
            <a:ext cx="101880" cy="3179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3"/>
          <p:cNvSpPr/>
          <p:nvPr/>
        </p:nvSpPr>
        <p:spPr>
          <a:xfrm>
            <a:off x="1994400" y="10856160"/>
            <a:ext cx="14270760" cy="794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9194760" y="13113720"/>
            <a:ext cx="7449840" cy="12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5"/>
          <p:cNvSpPr/>
          <p:nvPr/>
        </p:nvSpPr>
        <p:spPr>
          <a:xfrm>
            <a:off x="15985080" y="7020720"/>
            <a:ext cx="3509640" cy="65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6"/>
          <p:cNvSpPr/>
          <p:nvPr/>
        </p:nvSpPr>
        <p:spPr>
          <a:xfrm>
            <a:off x="8577360" y="6837480"/>
            <a:ext cx="2438316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7"/>
          <p:cNvSpPr/>
          <p:nvPr/>
        </p:nvSpPr>
        <p:spPr>
          <a:xfrm>
            <a:off x="4138200" y="5529600"/>
            <a:ext cx="16106760" cy="2631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algn="ctr">
              <a:lnSpc>
                <a:spcPct val="100000"/>
              </a:lnSpc>
            </a:pPr>
            <a:r>
              <a:rPr lang="pt-BR" sz="16600" b="0" strike="noStrike" spc="-1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OBRIGADO!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1994400" y="23875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lização mais do que 3D?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m 6"/>
          <p:cNvPicPr/>
          <p:nvPr/>
        </p:nvPicPr>
        <p:blipFill>
          <a:blip r:embed="rId2"/>
          <a:stretch/>
        </p:blipFill>
        <p:spPr>
          <a:xfrm>
            <a:off x="6781740" y="4316040"/>
            <a:ext cx="11353860" cy="803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86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07840" y="10079200"/>
            <a:ext cx="101880" cy="4533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-419866" y="6953073"/>
            <a:ext cx="11181240" cy="4121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216360" lvl="1">
              <a:lnSpc>
                <a:spcPct val="150000"/>
              </a:lnSpc>
              <a:buClr>
                <a:srgbClr val="000000"/>
              </a:buClr>
              <a:buSzPct val="45000"/>
            </a:pPr>
            <a:endParaRPr lang="pt-BR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roy"/>
            </a:endParaRPr>
          </a:p>
        </p:txBody>
      </p:sp>
      <p:sp>
        <p:nvSpPr>
          <p:cNvPr id="19" name="CustomShape 3"/>
          <p:cNvSpPr/>
          <p:nvPr/>
        </p:nvSpPr>
        <p:spPr>
          <a:xfrm>
            <a:off x="1994400" y="483120"/>
            <a:ext cx="14270760" cy="1107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pt-BR" sz="6600" b="0" strike="noStrike" spc="-1" dirty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1. </a:t>
            </a:r>
            <a:r>
              <a:rPr lang="pt-BR" sz="6600" b="0" strike="noStrike" spc="-1" dirty="0" smtClean="0">
                <a:solidFill>
                  <a:srgbClr val="00A2FF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1994400" y="2387520"/>
            <a:ext cx="14270760" cy="1928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/>
          <a:lstStyle/>
          <a:p>
            <a:pPr marL="432000" lvl="1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 </a:t>
            </a:r>
            <a:r>
              <a:rPr lang="pt-B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roy"/>
                <a:ea typeface="Gilroy"/>
              </a:rPr>
              <a:t>Visualização dos dados: notebook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58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</TotalTime>
  <Words>1790</Words>
  <Application>Microsoft Office PowerPoint</Application>
  <PresentationFormat>Personalizar</PresentationFormat>
  <Paragraphs>388</Paragraphs>
  <Slides>77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77</vt:i4>
      </vt:variant>
    </vt:vector>
  </HeadingPairs>
  <TitlesOfParts>
    <vt:vector size="86" baseType="lpstr">
      <vt:lpstr>Arial</vt:lpstr>
      <vt:lpstr>DejaVu Sans</vt:lpstr>
      <vt:lpstr>Gilroy</vt:lpstr>
      <vt:lpstr>Helvetica Neue</vt:lpstr>
      <vt:lpstr>StarSymbol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</dc:creator>
  <dc:description/>
  <cp:lastModifiedBy>Raphael Ballet</cp:lastModifiedBy>
  <cp:revision>94</cp:revision>
  <dcterms:modified xsi:type="dcterms:W3CDTF">2018-05-01T21:03:41Z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41</vt:i4>
  </property>
</Properties>
</file>